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70" r:id="rId9"/>
    <p:sldId id="263" r:id="rId10"/>
    <p:sldId id="264" r:id="rId11"/>
    <p:sldId id="265" r:id="rId12"/>
    <p:sldId id="266" r:id="rId13"/>
    <p:sldId id="267" r:id="rId14"/>
    <p:sldId id="268" r:id="rId15"/>
    <p:sldId id="269"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9B58EA-FB9C-420F-ACBF-0C8F125149A1}" type="datetimeFigureOut">
              <a:rPr lang="en-US" smtClean="0"/>
              <a:t>11/25/2024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AB8507B1-7B0A-4ED5-A8BE-2A800175DD08}"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8511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9B58EA-FB9C-420F-ACBF-0C8F125149A1}"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8507B1-7B0A-4ED5-A8BE-2A800175DD08}"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67823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9B58EA-FB9C-420F-ACBF-0C8F125149A1}"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8507B1-7B0A-4ED5-A8BE-2A800175DD08}"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9501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9B58EA-FB9C-420F-ACBF-0C8F125149A1}"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8507B1-7B0A-4ED5-A8BE-2A800175DD08}"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34680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9B58EA-FB9C-420F-ACBF-0C8F125149A1}"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8507B1-7B0A-4ED5-A8BE-2A800175DD08}"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3252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9B58EA-FB9C-420F-ACBF-0C8F125149A1}"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8507B1-7B0A-4ED5-A8BE-2A800175DD08}"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76235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9B58EA-FB9C-420F-ACBF-0C8F125149A1}" type="datetimeFigureOut">
              <a:rPr lang="en-US" smtClean="0"/>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8507B1-7B0A-4ED5-A8BE-2A800175DD08}"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3877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9B58EA-FB9C-420F-ACBF-0C8F125149A1}" type="datetimeFigureOut">
              <a:rPr lang="en-US" smtClean="0"/>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8507B1-7B0A-4ED5-A8BE-2A800175DD08}"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9999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9B58EA-FB9C-420F-ACBF-0C8F125149A1}" type="datetimeFigureOut">
              <a:rPr lang="en-US" smtClean="0"/>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8507B1-7B0A-4ED5-A8BE-2A800175DD08}" type="slidenum">
              <a:rPr lang="en-US" smtClean="0"/>
              <a:t>‹#›</a:t>
            </a:fld>
            <a:endParaRPr lang="en-US"/>
          </a:p>
        </p:txBody>
      </p:sp>
    </p:spTree>
    <p:extLst>
      <p:ext uri="{BB962C8B-B14F-4D97-AF65-F5344CB8AC3E}">
        <p14:creationId xmlns:p14="http://schemas.microsoft.com/office/powerpoint/2010/main" val="1319146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9B58EA-FB9C-420F-ACBF-0C8F125149A1}"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8507B1-7B0A-4ED5-A8BE-2A800175DD08}"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4760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59B58EA-FB9C-420F-ACBF-0C8F125149A1}" type="datetimeFigureOut">
              <a:rPr lang="en-US" smtClean="0"/>
              <a:t>11/25/2024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AB8507B1-7B0A-4ED5-A8BE-2A800175DD08}"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7688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59B58EA-FB9C-420F-ACBF-0C8F125149A1}" type="datetimeFigureOut">
              <a:rPr lang="en-US" smtClean="0"/>
              <a:t>11/25/2024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B8507B1-7B0A-4ED5-A8BE-2A800175DD08}"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44125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F7680-272B-EE0C-CD40-1612BA50AD74}"/>
              </a:ext>
            </a:extLst>
          </p:cNvPr>
          <p:cNvSpPr>
            <a:spLocks noGrp="1"/>
          </p:cNvSpPr>
          <p:nvPr>
            <p:ph type="ctrTitle"/>
          </p:nvPr>
        </p:nvSpPr>
        <p:spPr>
          <a:xfrm>
            <a:off x="100483" y="120581"/>
            <a:ext cx="6125683" cy="2612572"/>
          </a:xfrm>
        </p:spPr>
        <p:txBody>
          <a:bodyPr>
            <a:normAutofit/>
          </a:bodyPr>
          <a:lstStyle/>
          <a:p>
            <a:pPr algn="l"/>
            <a:r>
              <a:rPr lang="en-US" sz="4400" b="1" dirty="0">
                <a:effectLst/>
                <a:latin typeface="Rockwell Extra Bold" panose="02060903040505020403" pitchFamily="18" charset="0"/>
              </a:rPr>
              <a:t>From Dough to Data: Insights into Pizza Sales</a:t>
            </a:r>
            <a:endParaRPr lang="en-US" sz="4400" dirty="0">
              <a:latin typeface="Rockwell Extra Bold" panose="02060903040505020403" pitchFamily="18" charset="0"/>
            </a:endParaRPr>
          </a:p>
        </p:txBody>
      </p:sp>
      <p:sp>
        <p:nvSpPr>
          <p:cNvPr id="3" name="Subtitle 2">
            <a:extLst>
              <a:ext uri="{FF2B5EF4-FFF2-40B4-BE49-F238E27FC236}">
                <a16:creationId xmlns:a16="http://schemas.microsoft.com/office/drawing/2014/main" id="{009543A9-4F80-29DB-970F-1C8C527A4F16}"/>
              </a:ext>
            </a:extLst>
          </p:cNvPr>
          <p:cNvSpPr>
            <a:spLocks noGrp="1"/>
          </p:cNvSpPr>
          <p:nvPr>
            <p:ph type="subTitle" idx="1"/>
          </p:nvPr>
        </p:nvSpPr>
        <p:spPr>
          <a:xfrm>
            <a:off x="100482" y="4491103"/>
            <a:ext cx="5862303" cy="1477077"/>
          </a:xfrm>
        </p:spPr>
        <p:txBody>
          <a:bodyPr>
            <a:normAutofit lnSpcReduction="10000"/>
          </a:bodyPr>
          <a:lstStyle/>
          <a:p>
            <a:pPr algn="ctr"/>
            <a:r>
              <a:rPr lang="en-US" sz="2000" b="1" dirty="0"/>
              <a:t>Name :  Sanvi Ojha </a:t>
            </a:r>
          </a:p>
          <a:p>
            <a:pPr algn="ctr"/>
            <a:r>
              <a:rPr lang="en-US" sz="2000" b="1" dirty="0"/>
              <a:t>Reg. No.: 12212400</a:t>
            </a:r>
          </a:p>
          <a:p>
            <a:pPr algn="ctr"/>
            <a:r>
              <a:rPr lang="en-US" sz="2000" b="1" dirty="0"/>
              <a:t>Roll no.:50</a:t>
            </a:r>
          </a:p>
        </p:txBody>
      </p:sp>
      <p:pic>
        <p:nvPicPr>
          <p:cNvPr id="5" name="Picture 4" descr="Slices of pizza">
            <a:extLst>
              <a:ext uri="{FF2B5EF4-FFF2-40B4-BE49-F238E27FC236}">
                <a16:creationId xmlns:a16="http://schemas.microsoft.com/office/drawing/2014/main" id="{ABAEFB54-9A2D-67B9-6F44-8273735CA963}"/>
              </a:ext>
            </a:extLst>
          </p:cNvPr>
          <p:cNvPicPr>
            <a:picLocks noChangeAspect="1"/>
          </p:cNvPicPr>
          <p:nvPr/>
        </p:nvPicPr>
        <p:blipFill>
          <a:blip r:embed="rId2">
            <a:extLst>
              <a:ext uri="{28A0092B-C50C-407E-A947-70E740481C1C}">
                <a14:useLocalDpi xmlns:a14="http://schemas.microsoft.com/office/drawing/2010/main" val="0"/>
              </a:ext>
            </a:extLst>
          </a:blip>
          <a:srcRect l="3872" r="49394"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16647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32640-4D0A-A7B4-A166-F83FA104F6D1}"/>
              </a:ext>
            </a:extLst>
          </p:cNvPr>
          <p:cNvSpPr>
            <a:spLocks noGrp="1"/>
          </p:cNvSpPr>
          <p:nvPr>
            <p:ph type="title"/>
          </p:nvPr>
        </p:nvSpPr>
        <p:spPr>
          <a:xfrm>
            <a:off x="0" y="0"/>
            <a:ext cx="5191432" cy="1049235"/>
          </a:xfrm>
        </p:spPr>
        <p:txBody>
          <a:bodyPr>
            <a:normAutofit/>
          </a:bodyPr>
          <a:lstStyle/>
          <a:p>
            <a:r>
              <a:rPr lang="en-US" sz="4400" dirty="0">
                <a:latin typeface="Rockwell Extra Bold" panose="02060903040505020403" pitchFamily="18" charset="0"/>
              </a:rPr>
              <a:t>Screenshots</a:t>
            </a:r>
            <a:endParaRPr lang="en-US" sz="4400" dirty="0"/>
          </a:p>
        </p:txBody>
      </p:sp>
      <p:pic>
        <p:nvPicPr>
          <p:cNvPr id="5" name="Content Placeholder 4">
            <a:extLst>
              <a:ext uri="{FF2B5EF4-FFF2-40B4-BE49-F238E27FC236}">
                <a16:creationId xmlns:a16="http://schemas.microsoft.com/office/drawing/2014/main" id="{04F4CE61-9E00-D6EE-0C97-1BF5760B1B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45574"/>
            <a:ext cx="5191431" cy="5230761"/>
          </a:xfrm>
        </p:spPr>
      </p:pic>
      <p:pic>
        <p:nvPicPr>
          <p:cNvPr id="7" name="Picture 6" descr="A screenshot of a computer">
            <a:extLst>
              <a:ext uri="{FF2B5EF4-FFF2-40B4-BE49-F238E27FC236}">
                <a16:creationId xmlns:a16="http://schemas.microsoft.com/office/drawing/2014/main" id="{7D591973-D6B3-4085-7493-09ACF83F7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432" y="0"/>
            <a:ext cx="6816347" cy="6858000"/>
          </a:xfrm>
          <a:prstGeom prst="rect">
            <a:avLst/>
          </a:prstGeom>
        </p:spPr>
      </p:pic>
    </p:spTree>
    <p:extLst>
      <p:ext uri="{BB962C8B-B14F-4D97-AF65-F5344CB8AC3E}">
        <p14:creationId xmlns:p14="http://schemas.microsoft.com/office/powerpoint/2010/main" val="3466023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5" name="Picture 24">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0" name="Rectangle 29">
            <a:extLst>
              <a:ext uri="{FF2B5EF4-FFF2-40B4-BE49-F238E27FC236}">
                <a16:creationId xmlns:a16="http://schemas.microsoft.com/office/drawing/2014/main" id="{E7ABCFA2-55B0-438C-A39A-637FFC624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BD2C934-710E-4E0E-9ED4-03F07E019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7C2E64C5-B3A0-049E-26A4-0F46664B92E3}"/>
              </a:ext>
            </a:extLst>
          </p:cNvPr>
          <p:cNvSpPr>
            <a:spLocks noGrp="1"/>
          </p:cNvSpPr>
          <p:nvPr>
            <p:ph type="title"/>
          </p:nvPr>
        </p:nvSpPr>
        <p:spPr>
          <a:xfrm>
            <a:off x="-301" y="31708"/>
            <a:ext cx="4518267" cy="728564"/>
          </a:xfrm>
        </p:spPr>
        <p:txBody>
          <a:bodyPr vert="horz" lIns="91440" tIns="45720" rIns="91440" bIns="0" rtlCol="0" anchor="b">
            <a:normAutofit/>
          </a:bodyPr>
          <a:lstStyle/>
          <a:p>
            <a:r>
              <a:rPr lang="en-US" sz="4000" dirty="0">
                <a:latin typeface="Rockwell Extra Bold" panose="02060903040505020403" pitchFamily="18" charset="0"/>
              </a:rPr>
              <a:t>Screenshots</a:t>
            </a:r>
          </a:p>
        </p:txBody>
      </p:sp>
      <p:cxnSp>
        <p:nvCxnSpPr>
          <p:cNvPr id="24" name="Straight Connector 23">
            <a:extLst>
              <a:ext uri="{FF2B5EF4-FFF2-40B4-BE49-F238E27FC236}">
                <a16:creationId xmlns:a16="http://schemas.microsoft.com/office/drawing/2014/main" id="{0AD0F4F3-8F5C-421F-9FC1-DB3ED0BF6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09" y="3526496"/>
            <a:ext cx="3023617"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7" name="Picture 6" descr="A screenshot of a computer&#10;&#10;Description automatically generated">
            <a:extLst>
              <a:ext uri="{FF2B5EF4-FFF2-40B4-BE49-F238E27FC236}">
                <a16:creationId xmlns:a16="http://schemas.microsoft.com/office/drawing/2014/main" id="{C11CEA0C-338D-2916-45B8-08F01064E4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3" y="791979"/>
            <a:ext cx="5885794" cy="5323071"/>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D772B17F-5662-E39D-395B-1B5968E0DCA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095998" y="791979"/>
            <a:ext cx="5990899" cy="5333438"/>
          </a:xfrm>
          <a:prstGeom prst="rect">
            <a:avLst/>
          </a:prstGeom>
        </p:spPr>
      </p:pic>
      <p:pic>
        <p:nvPicPr>
          <p:cNvPr id="26" name="Picture 25">
            <a:extLst>
              <a:ext uri="{FF2B5EF4-FFF2-40B4-BE49-F238E27FC236}">
                <a16:creationId xmlns:a16="http://schemas.microsoft.com/office/drawing/2014/main" id="{B0A40572-62E5-460B-AD24-B6628527AC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F1D872D4-D7E5-4CD8-9DAC-2BC612F08E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528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0" name="Picture 39">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2" name="Straight Connector 41">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6" name="Rectangle 45">
            <a:extLst>
              <a:ext uri="{FF2B5EF4-FFF2-40B4-BE49-F238E27FC236}">
                <a16:creationId xmlns:a16="http://schemas.microsoft.com/office/drawing/2014/main" id="{593D0D1F-C0CE-416A-883C-BF1E03F63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4BB6862-3393-46CC-9A80-E400B3206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F4163B5-CAFC-72DD-5670-5984076D4CAA}"/>
              </a:ext>
            </a:extLst>
          </p:cNvPr>
          <p:cNvSpPr>
            <a:spLocks noGrp="1"/>
          </p:cNvSpPr>
          <p:nvPr>
            <p:ph type="title"/>
          </p:nvPr>
        </p:nvSpPr>
        <p:spPr>
          <a:xfrm>
            <a:off x="6074" y="-11844"/>
            <a:ext cx="3973313" cy="924101"/>
          </a:xfrm>
        </p:spPr>
        <p:txBody>
          <a:bodyPr vert="horz" lIns="91440" tIns="45720" rIns="91440" bIns="45720" rtlCol="0" anchor="ctr">
            <a:normAutofit fontScale="90000"/>
          </a:bodyPr>
          <a:lstStyle/>
          <a:p>
            <a:r>
              <a:rPr lang="en-US" sz="3600" dirty="0">
                <a:latin typeface="Rockwell Extra Bold" panose="02060903040505020403" pitchFamily="18" charset="0"/>
              </a:rPr>
              <a:t>Screenshots</a:t>
            </a:r>
          </a:p>
        </p:txBody>
      </p:sp>
      <p:grpSp>
        <p:nvGrpSpPr>
          <p:cNvPr id="50" name="Group 49">
            <a:extLst>
              <a:ext uri="{FF2B5EF4-FFF2-40B4-BE49-F238E27FC236}">
                <a16:creationId xmlns:a16="http://schemas.microsoft.com/office/drawing/2014/main" id="{ECD36A4A-123D-46E3-8A64-13B8B3F019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8" y="482170"/>
            <a:ext cx="7560115" cy="5149101"/>
            <a:chOff x="7463258" y="583365"/>
            <a:chExt cx="7560115" cy="5181928"/>
          </a:xfrm>
        </p:grpSpPr>
        <p:sp>
          <p:nvSpPr>
            <p:cNvPr id="51" name="Rectangle 50">
              <a:extLst>
                <a:ext uri="{FF2B5EF4-FFF2-40B4-BE49-F238E27FC236}">
                  <a16:creationId xmlns:a16="http://schemas.microsoft.com/office/drawing/2014/main" id="{612E2361-DAF1-4420-BBBD-218F4138E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D6F994B-14BC-49BA-B34D-17DF3069A4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descr="A screenshot of a computer screen&#10;&#10;Description automatically generated">
            <a:extLst>
              <a:ext uri="{FF2B5EF4-FFF2-40B4-BE49-F238E27FC236}">
                <a16:creationId xmlns:a16="http://schemas.microsoft.com/office/drawing/2014/main" id="{85743126-CC73-927B-A87C-DCBAA216275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4293" r="9902" b="4799"/>
          <a:stretch/>
        </p:blipFill>
        <p:spPr>
          <a:xfrm>
            <a:off x="4618373" y="1282322"/>
            <a:ext cx="6282918" cy="3534215"/>
          </a:xfrm>
          <a:prstGeom prst="rect">
            <a:avLst/>
          </a:prstGeom>
        </p:spPr>
      </p:pic>
      <p:pic>
        <p:nvPicPr>
          <p:cNvPr id="54" name="Picture 53">
            <a:extLst>
              <a:ext uri="{FF2B5EF4-FFF2-40B4-BE49-F238E27FC236}">
                <a16:creationId xmlns:a16="http://schemas.microsoft.com/office/drawing/2014/main" id="{55EC7096-D0A6-471D-AE28-B68D70388E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6" name="Straight Connector 55">
            <a:extLst>
              <a:ext uri="{FF2B5EF4-FFF2-40B4-BE49-F238E27FC236}">
                <a16:creationId xmlns:a16="http://schemas.microsoft.com/office/drawing/2014/main" id="{2E98EB88-99B6-483D-B203-0D5D631005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010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2" name="Picture 51">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4" name="Straight Connector 53">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8" name="Rectangle 57">
            <a:extLst>
              <a:ext uri="{FF2B5EF4-FFF2-40B4-BE49-F238E27FC236}">
                <a16:creationId xmlns:a16="http://schemas.microsoft.com/office/drawing/2014/main" id="{593D0D1F-C0CE-416A-883C-BF1E03F63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4BB6862-3393-46CC-9A80-E400B3206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11FB7273-9D30-7160-C120-AFDDA16300EC}"/>
              </a:ext>
            </a:extLst>
          </p:cNvPr>
          <p:cNvSpPr>
            <a:spLocks noGrp="1"/>
          </p:cNvSpPr>
          <p:nvPr>
            <p:ph type="title"/>
          </p:nvPr>
        </p:nvSpPr>
        <p:spPr>
          <a:xfrm>
            <a:off x="302" y="12269"/>
            <a:ext cx="4292144" cy="802637"/>
          </a:xfrm>
        </p:spPr>
        <p:txBody>
          <a:bodyPr vert="horz" lIns="91440" tIns="45720" rIns="91440" bIns="45720" rtlCol="0" anchor="ctr">
            <a:normAutofit fontScale="90000"/>
          </a:bodyPr>
          <a:lstStyle/>
          <a:p>
            <a:r>
              <a:rPr lang="en-US" sz="4000" dirty="0">
                <a:latin typeface="Rockwell Extra Bold" panose="02060903040505020403" pitchFamily="18" charset="0"/>
              </a:rPr>
              <a:t>Screenshots</a:t>
            </a:r>
          </a:p>
        </p:txBody>
      </p:sp>
      <p:grpSp>
        <p:nvGrpSpPr>
          <p:cNvPr id="62" name="Group 61">
            <a:extLst>
              <a:ext uri="{FF2B5EF4-FFF2-40B4-BE49-F238E27FC236}">
                <a16:creationId xmlns:a16="http://schemas.microsoft.com/office/drawing/2014/main" id="{ECD36A4A-123D-46E3-8A64-13B8B3F019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8" y="482170"/>
            <a:ext cx="7560115" cy="5149101"/>
            <a:chOff x="7463258" y="583365"/>
            <a:chExt cx="7560115" cy="5181928"/>
          </a:xfrm>
        </p:grpSpPr>
        <p:sp>
          <p:nvSpPr>
            <p:cNvPr id="63" name="Rectangle 62">
              <a:extLst>
                <a:ext uri="{FF2B5EF4-FFF2-40B4-BE49-F238E27FC236}">
                  <a16:creationId xmlns:a16="http://schemas.microsoft.com/office/drawing/2014/main" id="{612E2361-DAF1-4420-BBBD-218F4138E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D6F994B-14BC-49BA-B34D-17DF3069A4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Content Placeholder 12" descr="A screenshot of a computer screen&#10;&#10;Description automatically generated">
            <a:extLst>
              <a:ext uri="{FF2B5EF4-FFF2-40B4-BE49-F238E27FC236}">
                <a16:creationId xmlns:a16="http://schemas.microsoft.com/office/drawing/2014/main" id="{0F284211-3696-91B5-CA81-7DE153918BC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890" b="-1"/>
          <a:stretch/>
        </p:blipFill>
        <p:spPr>
          <a:xfrm>
            <a:off x="4618373" y="1282322"/>
            <a:ext cx="6282918" cy="3534215"/>
          </a:xfrm>
          <a:prstGeom prst="rect">
            <a:avLst/>
          </a:prstGeom>
        </p:spPr>
      </p:pic>
      <p:pic>
        <p:nvPicPr>
          <p:cNvPr id="66" name="Picture 65">
            <a:extLst>
              <a:ext uri="{FF2B5EF4-FFF2-40B4-BE49-F238E27FC236}">
                <a16:creationId xmlns:a16="http://schemas.microsoft.com/office/drawing/2014/main" id="{55EC7096-D0A6-471D-AE28-B68D70388E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8" name="Straight Connector 67">
            <a:extLst>
              <a:ext uri="{FF2B5EF4-FFF2-40B4-BE49-F238E27FC236}">
                <a16:creationId xmlns:a16="http://schemas.microsoft.com/office/drawing/2014/main" id="{2E98EB88-99B6-483D-B203-0D5D631005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801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8" name="Picture 17">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4" name="Rectangle 23">
            <a:extLst>
              <a:ext uri="{FF2B5EF4-FFF2-40B4-BE49-F238E27FC236}">
                <a16:creationId xmlns:a16="http://schemas.microsoft.com/office/drawing/2014/main" id="{E7ABCFA2-55B0-438C-A39A-637FFC624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D2C934-710E-4E0E-9ED4-03F07E019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47ADE61-4E32-4E25-7F1C-1544FB7BDF02}"/>
              </a:ext>
            </a:extLst>
          </p:cNvPr>
          <p:cNvSpPr>
            <a:spLocks noGrp="1"/>
          </p:cNvSpPr>
          <p:nvPr>
            <p:ph type="title"/>
          </p:nvPr>
        </p:nvSpPr>
        <p:spPr>
          <a:xfrm>
            <a:off x="-301" y="0"/>
            <a:ext cx="5245240" cy="729586"/>
          </a:xfrm>
        </p:spPr>
        <p:txBody>
          <a:bodyPr vert="horz" lIns="91440" tIns="45720" rIns="91440" bIns="0" rtlCol="0" anchor="b">
            <a:normAutofit fontScale="90000"/>
          </a:bodyPr>
          <a:lstStyle/>
          <a:p>
            <a:r>
              <a:rPr lang="en-US" sz="3600" dirty="0">
                <a:latin typeface="Rockwell Extra Bold" panose="02060903040505020403" pitchFamily="18" charset="0"/>
              </a:rPr>
              <a:t>Result of analysis</a:t>
            </a:r>
          </a:p>
        </p:txBody>
      </p:sp>
      <p:cxnSp>
        <p:nvCxnSpPr>
          <p:cNvPr id="28" name="Straight Connector 27">
            <a:extLst>
              <a:ext uri="{FF2B5EF4-FFF2-40B4-BE49-F238E27FC236}">
                <a16:creationId xmlns:a16="http://schemas.microsoft.com/office/drawing/2014/main" id="{0AD0F4F3-8F5C-421F-9FC1-DB3ED0BF6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09" y="3526496"/>
            <a:ext cx="3023617"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1" name="Picture 10" descr="A blue sign with white text&#10;&#10;Description automatically generated">
            <a:extLst>
              <a:ext uri="{FF2B5EF4-FFF2-40B4-BE49-F238E27FC236}">
                <a16:creationId xmlns:a16="http://schemas.microsoft.com/office/drawing/2014/main" id="{178317CB-3870-5210-F514-C11254CC5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2" y="986301"/>
            <a:ext cx="5531307" cy="4512947"/>
          </a:xfrm>
          <a:prstGeom prst="rect">
            <a:avLst/>
          </a:prstGeom>
        </p:spPr>
      </p:pic>
      <p:pic>
        <p:nvPicPr>
          <p:cNvPr id="9" name="Content Placeholder 8" descr="A screenshot of a phone&#10;&#10;Description automatically generated">
            <a:extLst>
              <a:ext uri="{FF2B5EF4-FFF2-40B4-BE49-F238E27FC236}">
                <a16:creationId xmlns:a16="http://schemas.microsoft.com/office/drawing/2014/main" id="{F34CF14A-FE4B-A387-4932-D62C8E81CB2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702252" y="986301"/>
            <a:ext cx="5005740" cy="4446278"/>
          </a:xfrm>
          <a:prstGeom prst="rect">
            <a:avLst/>
          </a:prstGeom>
        </p:spPr>
      </p:pic>
      <p:pic>
        <p:nvPicPr>
          <p:cNvPr id="30" name="Picture 29">
            <a:extLst>
              <a:ext uri="{FF2B5EF4-FFF2-40B4-BE49-F238E27FC236}">
                <a16:creationId xmlns:a16="http://schemas.microsoft.com/office/drawing/2014/main" id="{B0A40572-62E5-460B-AD24-B6628527AC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F1D872D4-D7E5-4CD8-9DAC-2BC612F08E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248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BD89ECFB-8421-4BB8-A23D-8B8D151F8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4911EB7-93CE-44FF-973F-B25ECF5DF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55F2A076-AFD2-6EE0-ADBC-1FB821E16718}"/>
              </a:ext>
            </a:extLst>
          </p:cNvPr>
          <p:cNvSpPr>
            <a:spLocks noGrp="1"/>
          </p:cNvSpPr>
          <p:nvPr>
            <p:ph type="title"/>
          </p:nvPr>
        </p:nvSpPr>
        <p:spPr>
          <a:xfrm>
            <a:off x="485695" y="1474969"/>
            <a:ext cx="3026558" cy="1868760"/>
          </a:xfrm>
        </p:spPr>
        <p:txBody>
          <a:bodyPr vert="horz" lIns="91440" tIns="45720" rIns="91440" bIns="0" rtlCol="0" anchor="b">
            <a:normAutofit/>
          </a:bodyPr>
          <a:lstStyle/>
          <a:p>
            <a:r>
              <a:rPr lang="en-US" sz="3600" dirty="0">
                <a:latin typeface="Rockwell Extra Bold" panose="02060903040505020403" pitchFamily="18" charset="0"/>
              </a:rPr>
              <a:t>Result of analysis</a:t>
            </a:r>
          </a:p>
        </p:txBody>
      </p:sp>
      <p:cxnSp>
        <p:nvCxnSpPr>
          <p:cNvPr id="24" name="Straight Connector 23">
            <a:extLst>
              <a:ext uri="{FF2B5EF4-FFF2-40B4-BE49-F238E27FC236}">
                <a16:creationId xmlns:a16="http://schemas.microsoft.com/office/drawing/2014/main" id="{72870A17-34CA-4FF4-8777-CE7D7B986B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09" y="3526496"/>
            <a:ext cx="3023617"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6" name="Group 25">
            <a:extLst>
              <a:ext uri="{FF2B5EF4-FFF2-40B4-BE49-F238E27FC236}">
                <a16:creationId xmlns:a16="http://schemas.microsoft.com/office/drawing/2014/main" id="{34B79B4F-74AA-4B58-BBD2-2C3804928D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90638" y="482171"/>
            <a:ext cx="7560115" cy="5149101"/>
            <a:chOff x="7463258" y="583365"/>
            <a:chExt cx="7560115" cy="5181928"/>
          </a:xfrm>
        </p:grpSpPr>
        <p:sp>
          <p:nvSpPr>
            <p:cNvPr id="27" name="Rectangle 26">
              <a:extLst>
                <a:ext uri="{FF2B5EF4-FFF2-40B4-BE49-F238E27FC236}">
                  <a16:creationId xmlns:a16="http://schemas.microsoft.com/office/drawing/2014/main" id="{FE994EF0-F368-43B3-9BF0-442E33BC3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B478E81-F333-452C-B354-06E13FB0B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4E4C1088-922B-4744-BB37-5D47AEA43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130" y="977099"/>
            <a:ext cx="6597725" cy="4136205"/>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33A10CB-1320-B316-9DD5-B87EE93B7B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31115" y="1121380"/>
            <a:ext cx="3059596" cy="3856101"/>
          </a:xfrm>
          <a:prstGeom prst="rect">
            <a:avLst/>
          </a:prstGeom>
        </p:spPr>
      </p:pic>
      <p:pic>
        <p:nvPicPr>
          <p:cNvPr id="7" name="Picture 6">
            <a:extLst>
              <a:ext uri="{FF2B5EF4-FFF2-40B4-BE49-F238E27FC236}">
                <a16:creationId xmlns:a16="http://schemas.microsoft.com/office/drawing/2014/main" id="{79F3AF8B-BCB6-9B97-68C7-815FF788D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9810" y="1244269"/>
            <a:ext cx="3059596" cy="3610323"/>
          </a:xfrm>
          <a:prstGeom prst="rect">
            <a:avLst/>
          </a:prstGeom>
        </p:spPr>
      </p:pic>
      <p:pic>
        <p:nvPicPr>
          <p:cNvPr id="32" name="Picture 31">
            <a:extLst>
              <a:ext uri="{FF2B5EF4-FFF2-40B4-BE49-F238E27FC236}">
                <a16:creationId xmlns:a16="http://schemas.microsoft.com/office/drawing/2014/main" id="{15621CD7-6951-4B76-949B-6D851A2BE4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33">
            <a:extLst>
              <a:ext uri="{FF2B5EF4-FFF2-40B4-BE49-F238E27FC236}">
                <a16:creationId xmlns:a16="http://schemas.microsoft.com/office/drawing/2014/main" id="{7AD09E24-F963-4867-8AA6-3D2F8D3C8A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179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33" name="Straight Connector 32">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5"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7" name="Graphic 6" descr="Smiling Face with No Fill">
            <a:extLst>
              <a:ext uri="{FF2B5EF4-FFF2-40B4-BE49-F238E27FC236}">
                <a16:creationId xmlns:a16="http://schemas.microsoft.com/office/drawing/2014/main" id="{8B177B9A-9E17-49D3-3E90-132D3E85A0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5321" y="-317457"/>
            <a:ext cx="5507058" cy="5507058"/>
          </a:xfrm>
          <a:prstGeom prst="rect">
            <a:avLst/>
          </a:prstGeom>
        </p:spPr>
      </p:pic>
      <p:sp>
        <p:nvSpPr>
          <p:cNvPr id="3" name="Content Placeholder 2">
            <a:extLst>
              <a:ext uri="{FF2B5EF4-FFF2-40B4-BE49-F238E27FC236}">
                <a16:creationId xmlns:a16="http://schemas.microsoft.com/office/drawing/2014/main" id="{57AA7BD8-7B72-C2A4-B7F9-01B832953A15}"/>
              </a:ext>
            </a:extLst>
          </p:cNvPr>
          <p:cNvSpPr>
            <a:spLocks noGrp="1"/>
          </p:cNvSpPr>
          <p:nvPr>
            <p:ph idx="1"/>
          </p:nvPr>
        </p:nvSpPr>
        <p:spPr>
          <a:xfrm>
            <a:off x="5069840" y="2294349"/>
            <a:ext cx="6543040" cy="1871670"/>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pPr marL="0" indent="0">
              <a:buNone/>
            </a:pPr>
            <a:r>
              <a:rPr lang="en-US" sz="7200" dirty="0">
                <a:ln>
                  <a:solidFill>
                    <a:srgbClr val="FFFF00"/>
                  </a:solidFill>
                </a:ln>
                <a:effectLst>
                  <a:innerShdw blurRad="63500" dist="50800" dir="8100000">
                    <a:prstClr val="black">
                      <a:alpha val="50000"/>
                    </a:prstClr>
                  </a:innerShdw>
                </a:effectLst>
                <a:latin typeface="Rockwell Extra Bold" panose="02060903040505020403" pitchFamily="18" charset="0"/>
              </a:rPr>
              <a:t>Thank you</a:t>
            </a:r>
          </a:p>
        </p:txBody>
      </p:sp>
    </p:spTree>
    <p:extLst>
      <p:ext uri="{BB962C8B-B14F-4D97-AF65-F5344CB8AC3E}">
        <p14:creationId xmlns:p14="http://schemas.microsoft.com/office/powerpoint/2010/main" val="3242974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33D7-1D5A-D151-7B4A-80C9541A5D2C}"/>
              </a:ext>
            </a:extLst>
          </p:cNvPr>
          <p:cNvSpPr>
            <a:spLocks noGrp="1"/>
          </p:cNvSpPr>
          <p:nvPr>
            <p:ph type="title"/>
          </p:nvPr>
        </p:nvSpPr>
        <p:spPr>
          <a:xfrm>
            <a:off x="838200" y="365126"/>
            <a:ext cx="10515600" cy="883572"/>
          </a:xfrm>
        </p:spPr>
        <p:txBody>
          <a:bodyPr>
            <a:normAutofit/>
          </a:bodyPr>
          <a:lstStyle/>
          <a:p>
            <a:pPr algn="ctr"/>
            <a:r>
              <a:rPr lang="en-US" sz="4400" dirty="0">
                <a:latin typeface="Rockwell Extra Bold" panose="02060903040505020403" pitchFamily="18" charset="0"/>
              </a:rPr>
              <a:t>Introduction</a:t>
            </a:r>
          </a:p>
        </p:txBody>
      </p:sp>
      <p:sp>
        <p:nvSpPr>
          <p:cNvPr id="3" name="Content Placeholder 2">
            <a:extLst>
              <a:ext uri="{FF2B5EF4-FFF2-40B4-BE49-F238E27FC236}">
                <a16:creationId xmlns:a16="http://schemas.microsoft.com/office/drawing/2014/main" id="{CE0B2808-C4CD-BBF3-441B-2F3F370EBB3E}"/>
              </a:ext>
            </a:extLst>
          </p:cNvPr>
          <p:cNvSpPr>
            <a:spLocks noGrp="1"/>
          </p:cNvSpPr>
          <p:nvPr>
            <p:ph idx="1"/>
          </p:nvPr>
        </p:nvSpPr>
        <p:spPr>
          <a:xfrm>
            <a:off x="-90435" y="1899138"/>
            <a:ext cx="12282435" cy="4157533"/>
          </a:xfrm>
        </p:spPr>
        <p:txBody>
          <a:bodyPr>
            <a:normAutofit fontScale="92500"/>
          </a:bodyPr>
          <a:lstStyle/>
          <a:p>
            <a:r>
              <a:rPr lang="en-US" sz="2800" dirty="0">
                <a:latin typeface="Gill Sans MT (Body)"/>
              </a:rPr>
              <a:t>In today’s data-driven market, leveraging sales data is key to strategic decision-making. This project analyzes a year of pizza sales data to extract insights for optimizing operations and boosting revenue.</a:t>
            </a:r>
          </a:p>
          <a:p>
            <a:r>
              <a:rPr lang="en-US" sz="2800" b="0" i="0" u="none" strike="noStrike" baseline="0" dirty="0">
                <a:solidFill>
                  <a:srgbClr val="000000"/>
                </a:solidFill>
                <a:latin typeface="Gill Sans MT (Body)"/>
              </a:rPr>
              <a:t>The objective of this project is to perform a comprehensive analysis of a year’s worth of pizza sales data to uncover critical insights such as peak sales hours, weekly and seasonal trends, best and worst selling pizzas, and revenue contributions from various pizza categories and sizes. By doing so, the analysis aims to help businesses understand their operational strengths and weaknesses and provide recommendations for improvement. </a:t>
            </a:r>
            <a:endParaRPr lang="en-US" sz="2800" dirty="0">
              <a:latin typeface="Gill Sans MT (Body)"/>
            </a:endParaRPr>
          </a:p>
          <a:p>
            <a:pPr marL="0" indent="0">
              <a:buNone/>
            </a:pPr>
            <a:endParaRPr lang="en-US" dirty="0"/>
          </a:p>
        </p:txBody>
      </p:sp>
    </p:spTree>
    <p:extLst>
      <p:ext uri="{BB962C8B-B14F-4D97-AF65-F5344CB8AC3E}">
        <p14:creationId xmlns:p14="http://schemas.microsoft.com/office/powerpoint/2010/main" val="1245732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7E19B-4EF2-435B-888B-314C1F74D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E571B2-237E-270B-3F3A-926FBBCB69F2}"/>
              </a:ext>
            </a:extLst>
          </p:cNvPr>
          <p:cNvSpPr>
            <a:spLocks noGrp="1"/>
          </p:cNvSpPr>
          <p:nvPr>
            <p:ph type="title"/>
          </p:nvPr>
        </p:nvSpPr>
        <p:spPr>
          <a:xfrm>
            <a:off x="838200" y="365126"/>
            <a:ext cx="10515600" cy="883572"/>
          </a:xfrm>
        </p:spPr>
        <p:txBody>
          <a:bodyPr>
            <a:normAutofit/>
          </a:bodyPr>
          <a:lstStyle/>
          <a:p>
            <a:pPr algn="ctr"/>
            <a:r>
              <a:rPr lang="en-US" sz="4400" dirty="0">
                <a:latin typeface="Rockwell Extra Bold" panose="02060903040505020403" pitchFamily="18" charset="0"/>
              </a:rPr>
              <a:t>Objective</a:t>
            </a:r>
          </a:p>
        </p:txBody>
      </p:sp>
      <p:sp>
        <p:nvSpPr>
          <p:cNvPr id="3" name="Content Placeholder 2">
            <a:extLst>
              <a:ext uri="{FF2B5EF4-FFF2-40B4-BE49-F238E27FC236}">
                <a16:creationId xmlns:a16="http://schemas.microsoft.com/office/drawing/2014/main" id="{6F60B344-F2E0-380B-01FC-0CC251911CA4}"/>
              </a:ext>
            </a:extLst>
          </p:cNvPr>
          <p:cNvSpPr>
            <a:spLocks noGrp="1"/>
          </p:cNvSpPr>
          <p:nvPr>
            <p:ph idx="1"/>
          </p:nvPr>
        </p:nvSpPr>
        <p:spPr>
          <a:xfrm>
            <a:off x="-90435" y="1899138"/>
            <a:ext cx="12282435" cy="4157533"/>
          </a:xfrm>
        </p:spPr>
        <p:txBody>
          <a:bodyPr>
            <a:normAutofit/>
          </a:bodyPr>
          <a:lstStyle/>
          <a:p>
            <a:r>
              <a:rPr lang="en-US" sz="3200" dirty="0"/>
              <a:t>To uncover critical insights such as:</a:t>
            </a:r>
          </a:p>
          <a:p>
            <a:pPr>
              <a:buFont typeface="Arial" panose="020B0604020202020204" pitchFamily="34" charset="0"/>
              <a:buChar char="•"/>
            </a:pPr>
            <a:r>
              <a:rPr lang="en-US" sz="3200" dirty="0"/>
              <a:t>Peak sales hours and weekly trends</a:t>
            </a:r>
          </a:p>
          <a:p>
            <a:pPr>
              <a:buFont typeface="Arial" panose="020B0604020202020204" pitchFamily="34" charset="0"/>
              <a:buChar char="•"/>
            </a:pPr>
            <a:r>
              <a:rPr lang="en-US" sz="3200" dirty="0"/>
              <a:t>Best and worst-selling pizzas</a:t>
            </a:r>
          </a:p>
          <a:p>
            <a:pPr>
              <a:buFont typeface="Arial" panose="020B0604020202020204" pitchFamily="34" charset="0"/>
              <a:buChar char="•"/>
            </a:pPr>
            <a:r>
              <a:rPr lang="en-US" sz="3200" dirty="0"/>
              <a:t>Revenue contributions by pizza categories and sizes</a:t>
            </a:r>
          </a:p>
          <a:p>
            <a:pPr>
              <a:buFont typeface="Arial" panose="020B0604020202020204" pitchFamily="34" charset="0"/>
              <a:buChar char="•"/>
            </a:pPr>
            <a:r>
              <a:rPr lang="en-US" sz="3200" dirty="0"/>
              <a:t>Which category contributing most sales</a:t>
            </a:r>
          </a:p>
          <a:p>
            <a:pPr marL="0" indent="0">
              <a:buNone/>
            </a:pPr>
            <a:endParaRPr lang="en-US" sz="2600" dirty="0"/>
          </a:p>
        </p:txBody>
      </p:sp>
    </p:spTree>
    <p:extLst>
      <p:ext uri="{BB962C8B-B14F-4D97-AF65-F5344CB8AC3E}">
        <p14:creationId xmlns:p14="http://schemas.microsoft.com/office/powerpoint/2010/main" val="2881536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2F8AF-2CE5-91E6-594E-6B01AB7549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86B71B-66F4-789A-1D3F-496AF5DFA75C}"/>
              </a:ext>
            </a:extLst>
          </p:cNvPr>
          <p:cNvSpPr>
            <a:spLocks noGrp="1"/>
          </p:cNvSpPr>
          <p:nvPr>
            <p:ph type="title"/>
          </p:nvPr>
        </p:nvSpPr>
        <p:spPr>
          <a:xfrm>
            <a:off x="838200" y="0"/>
            <a:ext cx="10515600" cy="753979"/>
          </a:xfrm>
        </p:spPr>
        <p:txBody>
          <a:bodyPr>
            <a:noAutofit/>
          </a:bodyPr>
          <a:lstStyle/>
          <a:p>
            <a:pPr algn="ctr"/>
            <a:r>
              <a:rPr lang="en-US" sz="4400" b="1" i="0" u="none" strike="noStrike" baseline="0" dirty="0">
                <a:solidFill>
                  <a:srgbClr val="000000"/>
                </a:solidFill>
                <a:latin typeface="Rockwell Extra Bold" panose="02060903040505020403" pitchFamily="18" charset="0"/>
              </a:rPr>
              <a:t>Problem Statement </a:t>
            </a:r>
            <a:endParaRPr lang="en-US" sz="14900" dirty="0">
              <a:latin typeface="Rockwell Extra Bold" panose="02060903040505020403" pitchFamily="18" charset="0"/>
            </a:endParaRPr>
          </a:p>
        </p:txBody>
      </p:sp>
      <p:sp>
        <p:nvSpPr>
          <p:cNvPr id="3" name="Content Placeholder 2">
            <a:extLst>
              <a:ext uri="{FF2B5EF4-FFF2-40B4-BE49-F238E27FC236}">
                <a16:creationId xmlns:a16="http://schemas.microsoft.com/office/drawing/2014/main" id="{8BFF0A23-1286-F391-26E5-266F39C66F31}"/>
              </a:ext>
            </a:extLst>
          </p:cNvPr>
          <p:cNvSpPr>
            <a:spLocks noGrp="1"/>
          </p:cNvSpPr>
          <p:nvPr>
            <p:ph idx="1"/>
          </p:nvPr>
        </p:nvSpPr>
        <p:spPr>
          <a:xfrm>
            <a:off x="-90435" y="753979"/>
            <a:ext cx="12282435" cy="5735311"/>
          </a:xfrm>
        </p:spPr>
        <p:txBody>
          <a:bodyPr>
            <a:normAutofit/>
          </a:bodyPr>
          <a:lstStyle/>
          <a:p>
            <a:pPr marL="0" indent="0">
              <a:buNone/>
            </a:pPr>
            <a:r>
              <a:rPr lang="en-US" b="1" dirty="0"/>
              <a:t>KPI’s Requirement</a:t>
            </a:r>
          </a:p>
          <a:p>
            <a:pPr marL="0" indent="0">
              <a:buNone/>
            </a:pPr>
            <a:r>
              <a:rPr lang="en-US" sz="1900" dirty="0"/>
              <a:t>We need to analyze key performance indicators for the pizza sales data to gain insights for better business performance:</a:t>
            </a:r>
          </a:p>
          <a:p>
            <a:pPr marL="0" indent="0">
              <a:buNone/>
            </a:pPr>
            <a:endParaRPr lang="en-US" sz="1800" dirty="0"/>
          </a:p>
          <a:p>
            <a:pPr marL="0" indent="0">
              <a:buNone/>
            </a:pPr>
            <a:r>
              <a:rPr lang="en-US" sz="2400" dirty="0"/>
              <a:t>1.Total Revenue : The sum of the total price of all pizza order.           </a:t>
            </a:r>
            <a:r>
              <a:rPr lang="en-US" sz="2400" dirty="0">
                <a:solidFill>
                  <a:srgbClr val="FF0000"/>
                </a:solidFill>
              </a:rPr>
              <a:t>SUM([Total Price])</a:t>
            </a:r>
          </a:p>
          <a:p>
            <a:pPr marL="0" indent="0">
              <a:buNone/>
            </a:pPr>
            <a:r>
              <a:rPr lang="en-US" sz="2400" dirty="0"/>
              <a:t>2. Average Order Value : The average amount spent per order, calculated by dividing the total revenue by the total numbers of orders.         </a:t>
            </a:r>
            <a:r>
              <a:rPr lang="en-US" sz="2400" dirty="0">
                <a:solidFill>
                  <a:srgbClr val="FF0000"/>
                </a:solidFill>
              </a:rPr>
              <a:t>[Total Revenue]/[Total Orders]</a:t>
            </a:r>
          </a:p>
          <a:p>
            <a:pPr marL="0" indent="0">
              <a:buNone/>
            </a:pPr>
            <a:r>
              <a:rPr lang="en-US" sz="2400" dirty="0"/>
              <a:t>3.Total Pizzas sold: The sum of quantity of Pizzas sold.       </a:t>
            </a:r>
            <a:r>
              <a:rPr lang="en-US" sz="2400" dirty="0">
                <a:solidFill>
                  <a:srgbClr val="FF0000"/>
                </a:solidFill>
              </a:rPr>
              <a:t>SUM([Quantity])</a:t>
            </a:r>
          </a:p>
          <a:p>
            <a:pPr marL="0" indent="0">
              <a:buNone/>
            </a:pPr>
            <a:r>
              <a:rPr lang="en-US" sz="2400" dirty="0"/>
              <a:t>4.Total Orders: Total number of orders placed.           </a:t>
            </a:r>
            <a:r>
              <a:rPr lang="en-US" sz="2400" dirty="0">
                <a:solidFill>
                  <a:srgbClr val="FF0000"/>
                </a:solidFill>
              </a:rPr>
              <a:t> COUNTD([Order Id])</a:t>
            </a:r>
          </a:p>
          <a:p>
            <a:pPr marL="0" indent="0">
              <a:buNone/>
            </a:pPr>
            <a:r>
              <a:rPr lang="en-US" sz="2400" dirty="0"/>
              <a:t>5.Average Pizzas Per order : The average number of pizzas sold per order , calculated by dividing the total number of pizzas sold by the total number of orders.     </a:t>
            </a:r>
            <a:r>
              <a:rPr lang="en-US" sz="2400" dirty="0">
                <a:solidFill>
                  <a:srgbClr val="FF0000"/>
                </a:solidFill>
              </a:rPr>
              <a:t>[Total pizza Sold]/[Total Orders]</a:t>
            </a:r>
          </a:p>
        </p:txBody>
      </p:sp>
    </p:spTree>
    <p:extLst>
      <p:ext uri="{BB962C8B-B14F-4D97-AF65-F5344CB8AC3E}">
        <p14:creationId xmlns:p14="http://schemas.microsoft.com/office/powerpoint/2010/main" val="144965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A7CD1-AA8A-3DDD-C53C-DCDFA2087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52D8B3-7A08-7B30-CE63-E825555FEF39}"/>
              </a:ext>
            </a:extLst>
          </p:cNvPr>
          <p:cNvSpPr>
            <a:spLocks noGrp="1"/>
          </p:cNvSpPr>
          <p:nvPr>
            <p:ph type="title"/>
          </p:nvPr>
        </p:nvSpPr>
        <p:spPr>
          <a:xfrm>
            <a:off x="838200" y="0"/>
            <a:ext cx="10515600" cy="753979"/>
          </a:xfrm>
        </p:spPr>
        <p:txBody>
          <a:bodyPr>
            <a:noAutofit/>
          </a:bodyPr>
          <a:lstStyle/>
          <a:p>
            <a:pPr algn="ctr"/>
            <a:r>
              <a:rPr lang="en-US" sz="4400" b="1" i="0" u="none" strike="noStrike" baseline="0" dirty="0">
                <a:solidFill>
                  <a:srgbClr val="000000"/>
                </a:solidFill>
                <a:latin typeface="Rockwell Extra Bold" panose="02060903040505020403" pitchFamily="18" charset="0"/>
              </a:rPr>
              <a:t>Problem Statement </a:t>
            </a:r>
            <a:endParaRPr lang="en-US" sz="14900" dirty="0">
              <a:latin typeface="Rockwell Extra Bold" panose="02060903040505020403" pitchFamily="18" charset="0"/>
            </a:endParaRPr>
          </a:p>
        </p:txBody>
      </p:sp>
      <p:sp>
        <p:nvSpPr>
          <p:cNvPr id="3" name="Content Placeholder 2">
            <a:extLst>
              <a:ext uri="{FF2B5EF4-FFF2-40B4-BE49-F238E27FC236}">
                <a16:creationId xmlns:a16="http://schemas.microsoft.com/office/drawing/2014/main" id="{7F393C43-4A2C-4185-C71A-F186BBB2829C}"/>
              </a:ext>
            </a:extLst>
          </p:cNvPr>
          <p:cNvSpPr>
            <a:spLocks noGrp="1"/>
          </p:cNvSpPr>
          <p:nvPr>
            <p:ph idx="1"/>
          </p:nvPr>
        </p:nvSpPr>
        <p:spPr>
          <a:xfrm>
            <a:off x="-90435" y="753979"/>
            <a:ext cx="12282435" cy="5735311"/>
          </a:xfrm>
        </p:spPr>
        <p:txBody>
          <a:bodyPr>
            <a:normAutofit/>
          </a:bodyPr>
          <a:lstStyle/>
          <a:p>
            <a:pPr marL="0" indent="0">
              <a:buNone/>
            </a:pPr>
            <a:r>
              <a:rPr lang="en-US" sz="1800" b="1" dirty="0"/>
              <a:t>Charts Requirement</a:t>
            </a:r>
          </a:p>
          <a:p>
            <a:pPr marL="0" indent="0">
              <a:buNone/>
            </a:pPr>
            <a:r>
              <a:rPr lang="en-US" sz="1800" dirty="0"/>
              <a:t>We would like to visualize various aspects of our pizza sales data to gain insights and understand key trends. We have identified the following requirements for creating charts:</a:t>
            </a:r>
          </a:p>
          <a:p>
            <a:pPr marL="0" indent="0">
              <a:buNone/>
            </a:pPr>
            <a:r>
              <a:rPr lang="en-US" b="1" dirty="0"/>
              <a:t>1.Hourly trend for total Pizzas sold :  </a:t>
            </a:r>
            <a:r>
              <a:rPr lang="en-US" b="1" dirty="0">
                <a:solidFill>
                  <a:srgbClr val="FF0000"/>
                </a:solidFill>
              </a:rPr>
              <a:t>Visualization : Stacked bar chart</a:t>
            </a:r>
          </a:p>
          <a:p>
            <a:pPr marL="0" indent="0">
              <a:buNone/>
            </a:pPr>
            <a:r>
              <a:rPr lang="en-US" dirty="0"/>
              <a:t>Created a stacked bar chart that displays the hourly trend orders over a specific time period . This chart will help us identify any patterns or fluctuations in order volumes on an hourly basics.</a:t>
            </a:r>
          </a:p>
          <a:p>
            <a:pPr marL="0" indent="0">
              <a:buNone/>
            </a:pPr>
            <a:r>
              <a:rPr lang="en-US" b="1" dirty="0"/>
              <a:t>2.Weekly Trend for Total orders:  </a:t>
            </a:r>
            <a:r>
              <a:rPr lang="en-US" b="1" dirty="0">
                <a:solidFill>
                  <a:srgbClr val="FF0000"/>
                </a:solidFill>
              </a:rPr>
              <a:t>Visualization :Line chart</a:t>
            </a:r>
            <a:endParaRPr lang="en-US" b="1" dirty="0"/>
          </a:p>
          <a:p>
            <a:pPr marL="0" indent="0">
              <a:buNone/>
            </a:pPr>
            <a:r>
              <a:rPr lang="en-US" dirty="0"/>
              <a:t>Created a line chart (also used area chart) that illustrates the weekly trend of total orders throughout the year. This Chart will allow us to identify peak weeks or periods of high order activity.</a:t>
            </a:r>
          </a:p>
          <a:p>
            <a:pPr marL="0" indent="0">
              <a:buNone/>
            </a:pPr>
            <a:r>
              <a:rPr lang="en-US" b="1" dirty="0"/>
              <a:t>3. Percentage of sales by pizzas category: </a:t>
            </a:r>
            <a:r>
              <a:rPr lang="en-US" b="1" dirty="0">
                <a:solidFill>
                  <a:srgbClr val="FF0000"/>
                </a:solidFill>
              </a:rPr>
              <a:t>Visualization : Pie chart(Donut chart)</a:t>
            </a:r>
            <a:endParaRPr lang="en-US" b="1" dirty="0"/>
          </a:p>
          <a:p>
            <a:pPr marL="0" indent="0">
              <a:buNone/>
            </a:pPr>
            <a:r>
              <a:rPr lang="en-US" dirty="0"/>
              <a:t>Created a pie chart that shows the distribution of sales across different pizza categories. This chart will provide insights into the popularity of various pizza categories and their contribution to overall sales.</a:t>
            </a:r>
          </a:p>
        </p:txBody>
      </p:sp>
    </p:spTree>
    <p:extLst>
      <p:ext uri="{BB962C8B-B14F-4D97-AF65-F5344CB8AC3E}">
        <p14:creationId xmlns:p14="http://schemas.microsoft.com/office/powerpoint/2010/main" val="4014184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A0DB1-6FE6-7FA5-2EB5-0BD20CBE2D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A41345-6AC5-6220-E170-5C3E300C0A96}"/>
              </a:ext>
            </a:extLst>
          </p:cNvPr>
          <p:cNvSpPr>
            <a:spLocks noGrp="1"/>
          </p:cNvSpPr>
          <p:nvPr>
            <p:ph type="title"/>
          </p:nvPr>
        </p:nvSpPr>
        <p:spPr>
          <a:xfrm>
            <a:off x="838200" y="0"/>
            <a:ext cx="10515600" cy="753979"/>
          </a:xfrm>
        </p:spPr>
        <p:txBody>
          <a:bodyPr>
            <a:noAutofit/>
          </a:bodyPr>
          <a:lstStyle/>
          <a:p>
            <a:pPr algn="ctr"/>
            <a:r>
              <a:rPr lang="en-US" sz="4400" b="1" i="0" u="none" strike="noStrike" baseline="0" dirty="0">
                <a:solidFill>
                  <a:srgbClr val="000000"/>
                </a:solidFill>
                <a:latin typeface="Rockwell Extra Bold" panose="02060903040505020403" pitchFamily="18" charset="0"/>
              </a:rPr>
              <a:t>Problem Statement </a:t>
            </a:r>
            <a:endParaRPr lang="en-US" sz="14900" dirty="0">
              <a:latin typeface="Rockwell Extra Bold" panose="02060903040505020403" pitchFamily="18" charset="0"/>
            </a:endParaRPr>
          </a:p>
        </p:txBody>
      </p:sp>
      <p:sp>
        <p:nvSpPr>
          <p:cNvPr id="3" name="Content Placeholder 2">
            <a:extLst>
              <a:ext uri="{FF2B5EF4-FFF2-40B4-BE49-F238E27FC236}">
                <a16:creationId xmlns:a16="http://schemas.microsoft.com/office/drawing/2014/main" id="{7B7C2C14-C76D-C1FB-2D76-234B09BF5AE3}"/>
              </a:ext>
            </a:extLst>
          </p:cNvPr>
          <p:cNvSpPr>
            <a:spLocks noGrp="1"/>
          </p:cNvSpPr>
          <p:nvPr>
            <p:ph idx="1"/>
          </p:nvPr>
        </p:nvSpPr>
        <p:spPr>
          <a:xfrm>
            <a:off x="-90435" y="753979"/>
            <a:ext cx="12282435" cy="5735311"/>
          </a:xfrm>
        </p:spPr>
        <p:txBody>
          <a:bodyPr>
            <a:normAutofit/>
          </a:bodyPr>
          <a:lstStyle/>
          <a:p>
            <a:pPr marL="0" indent="0">
              <a:buNone/>
            </a:pPr>
            <a:r>
              <a:rPr lang="en-US" sz="1800" b="1" dirty="0"/>
              <a:t>Charts Requirement</a:t>
            </a:r>
          </a:p>
          <a:p>
            <a:pPr marL="0" indent="0">
              <a:buNone/>
            </a:pPr>
            <a:r>
              <a:rPr lang="en-US" sz="1800" dirty="0"/>
              <a:t>We would like to visualize various aspects of our pizza sales data to gain insights and understand key trends. We have identified the following requirements for creating charts:</a:t>
            </a:r>
          </a:p>
          <a:p>
            <a:pPr marL="0" indent="0">
              <a:buNone/>
            </a:pPr>
            <a:r>
              <a:rPr lang="en-US" b="1" dirty="0"/>
              <a:t>4. Percentage of Sales by Pizza Size :  </a:t>
            </a:r>
            <a:r>
              <a:rPr lang="en-US" b="1" dirty="0">
                <a:solidFill>
                  <a:srgbClr val="FF0000"/>
                </a:solidFill>
              </a:rPr>
              <a:t>Visualization : Custom slider chart</a:t>
            </a:r>
          </a:p>
          <a:p>
            <a:pPr marL="0" indent="0">
              <a:buNone/>
            </a:pPr>
            <a:r>
              <a:rPr lang="en-US" dirty="0"/>
              <a:t>Created a slider chart that represents the percentage of sales attributed to different pizza sizes . This chart will help us understand customer preferences for pizza sales and their  impact on sales.</a:t>
            </a:r>
          </a:p>
          <a:p>
            <a:pPr marL="0" indent="0">
              <a:buNone/>
            </a:pPr>
            <a:r>
              <a:rPr lang="en-US" b="1" dirty="0"/>
              <a:t>5. Top pizzas sold by pizza Category : </a:t>
            </a:r>
            <a:r>
              <a:rPr lang="en-US" b="1" dirty="0">
                <a:solidFill>
                  <a:srgbClr val="FF0000"/>
                </a:solidFill>
              </a:rPr>
              <a:t>Visualization : Butterfly  chart (using horizontal stacked bar)</a:t>
            </a:r>
            <a:endParaRPr lang="en-US" b="1" dirty="0"/>
          </a:p>
          <a:p>
            <a:pPr marL="0" indent="0">
              <a:buNone/>
            </a:pPr>
            <a:r>
              <a:rPr lang="en-US" dirty="0"/>
              <a:t>Created a butterfly chart tha represents the total number of pizzas sold for each pizza category.  This chart will allow us to compare the sales performance of different pizza categories.</a:t>
            </a:r>
          </a:p>
          <a:p>
            <a:pPr marL="0" indent="0">
              <a:buNone/>
            </a:pPr>
            <a:r>
              <a:rPr lang="en-US" b="1" dirty="0"/>
              <a:t>6. Top &amp; bottom 5 best sellers by Revenue , Total Quantity and Total Orders :  </a:t>
            </a:r>
            <a:r>
              <a:rPr lang="en-US" b="1" dirty="0">
                <a:solidFill>
                  <a:srgbClr val="FF0000"/>
                </a:solidFill>
              </a:rPr>
              <a:t>Visualization :  Bar chart </a:t>
            </a:r>
            <a:r>
              <a:rPr lang="en-US" dirty="0"/>
              <a:t>Created a bar chart that shows the distribution of sales across different pizza categories. This chart will provide insights into the popularity of various pizza categories weather they are most popular or underperforming pizza.</a:t>
            </a:r>
          </a:p>
        </p:txBody>
      </p:sp>
    </p:spTree>
    <p:extLst>
      <p:ext uri="{BB962C8B-B14F-4D97-AF65-F5344CB8AC3E}">
        <p14:creationId xmlns:p14="http://schemas.microsoft.com/office/powerpoint/2010/main" val="3749878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FCD4AD4-6AE6-AB3A-28E8-66EDB35E6C0D}"/>
              </a:ext>
            </a:extLst>
          </p:cNvPr>
          <p:cNvSpPr>
            <a:spLocks noGrp="1"/>
          </p:cNvSpPr>
          <p:nvPr>
            <p:ph type="title"/>
          </p:nvPr>
        </p:nvSpPr>
        <p:spPr>
          <a:xfrm>
            <a:off x="1451580" y="804520"/>
            <a:ext cx="3530157" cy="1049235"/>
          </a:xfrm>
        </p:spPr>
        <p:txBody>
          <a:bodyPr>
            <a:normAutofit/>
          </a:bodyPr>
          <a:lstStyle/>
          <a:p>
            <a:r>
              <a:rPr lang="en-US">
                <a:latin typeface="Rockwell Extra Bold" panose="02060903040505020403" pitchFamily="18" charset="0"/>
              </a:rPr>
              <a:t>How I started ?</a:t>
            </a:r>
          </a:p>
        </p:txBody>
      </p:sp>
      <p:sp>
        <p:nvSpPr>
          <p:cNvPr id="24" name="Rectangle 23">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3A57D819-B4B6-E081-B434-6F4CD81CADFC}"/>
              </a:ext>
            </a:extLst>
          </p:cNvPr>
          <p:cNvSpPr>
            <a:spLocks noGrp="1"/>
          </p:cNvSpPr>
          <p:nvPr>
            <p:ph idx="1"/>
          </p:nvPr>
        </p:nvSpPr>
        <p:spPr>
          <a:xfrm>
            <a:off x="78659" y="2008046"/>
            <a:ext cx="5299586" cy="4045433"/>
          </a:xfrm>
        </p:spPr>
        <p:txBody>
          <a:bodyPr>
            <a:normAutofit fontScale="92500" lnSpcReduction="10000"/>
          </a:bodyPr>
          <a:lstStyle/>
          <a:p>
            <a:pPr>
              <a:lnSpc>
                <a:spcPct val="110000"/>
              </a:lnSpc>
            </a:pPr>
            <a:r>
              <a:rPr lang="en-US" sz="1700" dirty="0"/>
              <a:t>Downloaded SQL Management Server(SMS)</a:t>
            </a:r>
          </a:p>
          <a:p>
            <a:pPr>
              <a:lnSpc>
                <a:spcPct val="110000"/>
              </a:lnSpc>
            </a:pPr>
            <a:r>
              <a:rPr lang="en-US" sz="1700" dirty="0"/>
              <a:t>Downloaded </a:t>
            </a:r>
            <a:r>
              <a:rPr lang="en-US" sz="1700" dirty="0" err="1"/>
              <a:t>Pizza_sales</a:t>
            </a:r>
            <a:r>
              <a:rPr lang="en-US" sz="1700" dirty="0"/>
              <a:t> dataset</a:t>
            </a:r>
          </a:p>
          <a:p>
            <a:r>
              <a:rPr lang="en-US" sz="1700" b="1" u="sng" dirty="0"/>
              <a:t>Observation --</a:t>
            </a:r>
            <a:r>
              <a:rPr lang="en-US" sz="1800" b="1" u="sng" dirty="0">
                <a:solidFill>
                  <a:srgbClr val="000000"/>
                </a:solidFill>
                <a:latin typeface="Times New Roman" panose="02020603050405020304" pitchFamily="18" charset="0"/>
              </a:rPr>
              <a:t>---</a:t>
            </a:r>
            <a:endParaRPr lang="en-US" sz="1800" b="1" i="0" u="sng" strike="noStrike" baseline="0" dirty="0">
              <a:solidFill>
                <a:srgbClr val="000000"/>
              </a:solidFill>
              <a:latin typeface="Times New Roman" panose="02020603050405020304" pitchFamily="18" charset="0"/>
            </a:endParaRPr>
          </a:p>
          <a:p>
            <a:pPr marL="342900" indent="-342900">
              <a:buFont typeface="+mj-lt"/>
              <a:buAutoNum type="arabicParenR"/>
            </a:pPr>
            <a:r>
              <a:rPr lang="en-US" sz="1800" b="0" i="0" u="none" strike="noStrike" baseline="0" dirty="0">
                <a:solidFill>
                  <a:srgbClr val="000000"/>
                </a:solidFill>
                <a:latin typeface="Times New Roman" panose="02020603050405020304" pitchFamily="18" charset="0"/>
              </a:rPr>
              <a:t>Total Records: </a:t>
            </a:r>
            <a:r>
              <a:rPr lang="en-US" sz="1800" b="0" i="0" u="none" strike="noStrike" baseline="0" dirty="0">
                <a:solidFill>
                  <a:srgbClr val="000000"/>
                </a:solidFill>
                <a:latin typeface="Aptos" panose="020B0004020202020204" pitchFamily="34" charset="0"/>
              </a:rPr>
              <a:t>48620 </a:t>
            </a:r>
            <a:r>
              <a:rPr lang="en-US" sz="1800" b="0" i="0" u="none" strike="noStrike" baseline="0" dirty="0">
                <a:solidFill>
                  <a:srgbClr val="000000"/>
                </a:solidFill>
                <a:latin typeface="Times New Roman" panose="02020603050405020304" pitchFamily="18" charset="0"/>
              </a:rPr>
              <a:t>rows. </a:t>
            </a:r>
          </a:p>
          <a:p>
            <a:pPr marL="342900" indent="-342900">
              <a:buFont typeface="+mj-lt"/>
              <a:buAutoNum type="arabicParenR"/>
            </a:pPr>
            <a:r>
              <a:rPr lang="en-US" sz="1800" b="0" i="0" u="none" strike="noStrike" baseline="0" dirty="0">
                <a:solidFill>
                  <a:srgbClr val="000000"/>
                </a:solidFill>
                <a:latin typeface="Times New Roman" panose="02020603050405020304" pitchFamily="18" charset="0"/>
              </a:rPr>
              <a:t>File Format: CSV </a:t>
            </a:r>
          </a:p>
          <a:p>
            <a:pPr marL="342900" indent="-342900">
              <a:buFont typeface="+mj-lt"/>
              <a:buAutoNum type="arabicParenR"/>
            </a:pPr>
            <a:r>
              <a:rPr lang="en-US" sz="1800" b="0" i="0" u="none" strike="noStrike" baseline="0" dirty="0">
                <a:solidFill>
                  <a:srgbClr val="000000"/>
                </a:solidFill>
                <a:latin typeface="Times New Roman" panose="02020603050405020304" pitchFamily="18" charset="0"/>
              </a:rPr>
              <a:t>Size: Around 12 MB </a:t>
            </a:r>
            <a:endParaRPr lang="en-US" sz="1700" dirty="0"/>
          </a:p>
          <a:p>
            <a:pPr>
              <a:lnSpc>
                <a:spcPct val="110000"/>
              </a:lnSpc>
            </a:pPr>
            <a:r>
              <a:rPr lang="en-US" sz="1700" dirty="0"/>
              <a:t>Imported dataset into SMS</a:t>
            </a:r>
          </a:p>
          <a:p>
            <a:pPr>
              <a:lnSpc>
                <a:spcPct val="110000"/>
              </a:lnSpc>
            </a:pPr>
            <a:r>
              <a:rPr lang="en-US" sz="1700" dirty="0"/>
              <a:t>Made database in SMS </a:t>
            </a:r>
            <a:r>
              <a:rPr lang="en-US" sz="1700" dirty="0" err="1"/>
              <a:t>pizzadb</a:t>
            </a:r>
            <a:endParaRPr lang="en-US" sz="1700" dirty="0"/>
          </a:p>
          <a:p>
            <a:pPr>
              <a:lnSpc>
                <a:spcPct val="110000"/>
              </a:lnSpc>
            </a:pPr>
            <a:r>
              <a:rPr lang="en-US" sz="1700" dirty="0"/>
              <a:t>Performed SQL queries for validation of results in tableau.</a:t>
            </a:r>
          </a:p>
          <a:p>
            <a:pPr>
              <a:lnSpc>
                <a:spcPct val="110000"/>
              </a:lnSpc>
            </a:pPr>
            <a:r>
              <a:rPr lang="en-US" sz="1700" dirty="0"/>
              <a:t>Imported </a:t>
            </a:r>
            <a:r>
              <a:rPr lang="en-US" sz="1700" dirty="0" err="1"/>
              <a:t>pizzadb</a:t>
            </a:r>
            <a:r>
              <a:rPr lang="en-US" sz="1700" dirty="0"/>
              <a:t> in tableau through Microsoft SQL server.</a:t>
            </a:r>
          </a:p>
        </p:txBody>
      </p:sp>
      <p:grpSp>
        <p:nvGrpSpPr>
          <p:cNvPr id="25" name="Group 24">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17" name="Rectangle 16">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A screenshot of a computer">
            <a:extLst>
              <a:ext uri="{FF2B5EF4-FFF2-40B4-BE49-F238E27FC236}">
                <a16:creationId xmlns:a16="http://schemas.microsoft.com/office/drawing/2014/main" id="{702A8F7A-4AA5-A2C1-77D3-B0950AF504E4}"/>
              </a:ext>
            </a:extLst>
          </p:cNvPr>
          <p:cNvPicPr>
            <a:picLocks noChangeAspect="1"/>
          </p:cNvPicPr>
          <p:nvPr/>
        </p:nvPicPr>
        <p:blipFill>
          <a:blip r:embed="rId2">
            <a:extLst>
              <a:ext uri="{28A0092B-C50C-407E-A947-70E740481C1C}">
                <a14:useLocalDpi xmlns:a14="http://schemas.microsoft.com/office/drawing/2010/main" val="0"/>
              </a:ext>
            </a:extLst>
          </a:blip>
          <a:srcRect t="2806" r="1" b="1"/>
          <a:stretch/>
        </p:blipFill>
        <p:spPr>
          <a:xfrm>
            <a:off x="6093926" y="1116345"/>
            <a:ext cx="4821551" cy="3866172"/>
          </a:xfrm>
          <a:prstGeom prst="rect">
            <a:avLst/>
          </a:prstGeom>
        </p:spPr>
      </p:pic>
      <p:pic>
        <p:nvPicPr>
          <p:cNvPr id="20" name="Picture 19">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2" name="Straight Connector 21">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086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59C77E-CDB0-967B-D013-3A57AD6B0304}"/>
              </a:ext>
            </a:extLst>
          </p:cNvPr>
          <p:cNvSpPr txBox="1"/>
          <p:nvPr/>
        </p:nvSpPr>
        <p:spPr>
          <a:xfrm>
            <a:off x="0" y="1"/>
            <a:ext cx="12192000" cy="7417415"/>
          </a:xfrm>
          <a:prstGeom prst="rect">
            <a:avLst/>
          </a:prstGeom>
          <a:noFill/>
        </p:spPr>
        <p:txBody>
          <a:bodyPr wrap="square">
            <a:spAutoFit/>
          </a:bodyPr>
          <a:lstStyle/>
          <a:p>
            <a:pPr marL="285750" indent="-285750">
              <a:buFont typeface="Wingdings" panose="05000000000000000000" pitchFamily="2" charset="2"/>
              <a:buChar char="q"/>
            </a:pPr>
            <a:r>
              <a:rPr lang="en-US" sz="2800" dirty="0"/>
              <a:t>In data sources changed short form words through edit aliases </a:t>
            </a:r>
          </a:p>
          <a:p>
            <a:pPr marL="285750" indent="-285750">
              <a:buFont typeface="Wingdings" panose="05000000000000000000" pitchFamily="2" charset="2"/>
              <a:buChar char="q"/>
            </a:pPr>
            <a:r>
              <a:rPr lang="en-US" sz="2800" dirty="0"/>
              <a:t>In dashboard I made KPI(key performance indicator) for </a:t>
            </a:r>
            <a:r>
              <a:rPr lang="en-US" sz="2800" i="0" u="none" strike="noStrike" baseline="0" dirty="0">
                <a:solidFill>
                  <a:srgbClr val="000000"/>
                </a:solidFill>
              </a:rPr>
              <a:t>RealTime Data Analysis </a:t>
            </a:r>
          </a:p>
          <a:p>
            <a:pPr marL="285750" indent="-285750">
              <a:buFont typeface="Wingdings" panose="05000000000000000000" pitchFamily="2" charset="2"/>
              <a:buChar char="q"/>
            </a:pPr>
            <a:r>
              <a:rPr lang="en-US" sz="2800" dirty="0">
                <a:solidFill>
                  <a:srgbClr val="000000"/>
                </a:solidFill>
              </a:rPr>
              <a:t>Used slider for date </a:t>
            </a:r>
          </a:p>
          <a:p>
            <a:pPr marL="285750" indent="-285750">
              <a:buFont typeface="Wingdings" panose="05000000000000000000" pitchFamily="2" charset="2"/>
              <a:buChar char="q"/>
            </a:pPr>
            <a:r>
              <a:rPr lang="en-US" sz="2800" i="0" u="none" strike="noStrike" baseline="0" dirty="0">
                <a:solidFill>
                  <a:srgbClr val="000000"/>
                </a:solidFill>
              </a:rPr>
              <a:t>Used navigation for navigating to different dashboards</a:t>
            </a:r>
          </a:p>
          <a:p>
            <a:pPr marL="285750" indent="-285750">
              <a:buFont typeface="Wingdings" panose="05000000000000000000" pitchFamily="2" charset="2"/>
              <a:buChar char="q"/>
            </a:pPr>
            <a:r>
              <a:rPr lang="en-US" sz="2800" i="0" u="none" strike="noStrike" baseline="0" dirty="0">
                <a:solidFill>
                  <a:srgbClr val="000000"/>
                </a:solidFill>
              </a:rPr>
              <a:t>Used different types of chart for perfect visualization </a:t>
            </a:r>
          </a:p>
          <a:p>
            <a:pPr marL="285750" indent="-285750">
              <a:buFont typeface="Wingdings" panose="05000000000000000000" pitchFamily="2" charset="2"/>
              <a:buChar char="q"/>
            </a:pPr>
            <a:r>
              <a:rPr lang="en-US" sz="2800" dirty="0">
                <a:solidFill>
                  <a:srgbClr val="000000"/>
                </a:solidFill>
              </a:rPr>
              <a:t>Used worksheet filter for different charts</a:t>
            </a:r>
          </a:p>
          <a:p>
            <a:pPr marL="285750" indent="-285750">
              <a:buFont typeface="Wingdings" panose="05000000000000000000" pitchFamily="2" charset="2"/>
              <a:buChar char="q"/>
            </a:pPr>
            <a:r>
              <a:rPr lang="en-US" sz="2800" dirty="0">
                <a:solidFill>
                  <a:srgbClr val="000000"/>
                </a:solidFill>
              </a:rPr>
              <a:t>Used dual axis and value((0))==for proper calculation </a:t>
            </a:r>
          </a:p>
          <a:p>
            <a:pPr marL="285750" indent="-285750">
              <a:buFont typeface="Wingdings" panose="05000000000000000000" pitchFamily="2" charset="2"/>
              <a:buChar char="q"/>
            </a:pPr>
            <a:r>
              <a:rPr lang="en-US" sz="2800" i="0" u="none" strike="noStrike" baseline="0" dirty="0">
                <a:solidFill>
                  <a:srgbClr val="000000"/>
                </a:solidFill>
              </a:rPr>
              <a:t>Used images for enhancing dashboard also imported image in main (C:\Program Files\Tableau\Tableau 2024.2\defaults\Shapes\Rounded Rectangle)</a:t>
            </a:r>
          </a:p>
          <a:p>
            <a:pPr marL="285750" indent="-285750">
              <a:buFont typeface="Wingdings" panose="05000000000000000000" pitchFamily="2" charset="2"/>
              <a:buChar char="q"/>
            </a:pPr>
            <a:r>
              <a:rPr lang="en-US" sz="2800" dirty="0">
                <a:solidFill>
                  <a:srgbClr val="000000"/>
                </a:solidFill>
              </a:rPr>
              <a:t>Format all the visualization values </a:t>
            </a:r>
          </a:p>
          <a:p>
            <a:pPr marL="285750" indent="-285750">
              <a:buFont typeface="Arial" panose="020B0604020202020204" pitchFamily="34" charset="0"/>
              <a:buChar char="•"/>
            </a:pPr>
            <a:r>
              <a:rPr lang="en-US" sz="2800" i="0" u="none" strike="noStrike" baseline="0" dirty="0">
                <a:solidFill>
                  <a:srgbClr val="000000"/>
                </a:solidFill>
              </a:rPr>
              <a:t>     synchronization of axes</a:t>
            </a:r>
          </a:p>
          <a:p>
            <a:pPr marL="285750" indent="-285750">
              <a:buFont typeface="Arial" panose="020B0604020202020204" pitchFamily="34" charset="0"/>
              <a:buChar char="•"/>
            </a:pPr>
            <a:r>
              <a:rPr lang="en-US" sz="2800" dirty="0">
                <a:solidFill>
                  <a:srgbClr val="000000"/>
                </a:solidFill>
              </a:rPr>
              <a:t>     formatting numbers</a:t>
            </a:r>
          </a:p>
          <a:p>
            <a:endParaRPr lang="en-US" sz="2800" dirty="0">
              <a:solidFill>
                <a:srgbClr val="000000"/>
              </a:solidFill>
            </a:endParaRPr>
          </a:p>
          <a:p>
            <a:endParaRPr lang="en-US" sz="2800" dirty="0">
              <a:solidFill>
                <a:srgbClr val="000000"/>
              </a:solidFill>
            </a:endParaRPr>
          </a:p>
          <a:p>
            <a:r>
              <a:rPr lang="en-US" sz="2800" i="0" u="none" strike="noStrike" baseline="0" dirty="0">
                <a:solidFill>
                  <a:srgbClr val="000000"/>
                </a:solidFill>
              </a:rPr>
              <a:t>     </a:t>
            </a:r>
          </a:p>
          <a:p>
            <a:pPr marL="285750" indent="-285750">
              <a:buFont typeface="Wingdings" panose="05000000000000000000" pitchFamily="2" charset="2"/>
              <a:buChar char="q"/>
            </a:pPr>
            <a:endParaRPr lang="en-US" sz="2800" i="0" u="none" strike="noStrike" baseline="0" dirty="0">
              <a:solidFill>
                <a:srgbClr val="000000"/>
              </a:solidFill>
            </a:endParaRPr>
          </a:p>
          <a:p>
            <a:endParaRPr lang="en-US" sz="2800" i="0" u="none" strike="noStrike" baseline="0" dirty="0">
              <a:solidFill>
                <a:srgbClr val="000000"/>
              </a:solidFill>
            </a:endParaRPr>
          </a:p>
        </p:txBody>
      </p:sp>
    </p:spTree>
    <p:extLst>
      <p:ext uri="{BB962C8B-B14F-4D97-AF65-F5344CB8AC3E}">
        <p14:creationId xmlns:p14="http://schemas.microsoft.com/office/powerpoint/2010/main" val="324940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7E593-434D-153D-7C33-4A1D30256F30}"/>
              </a:ext>
            </a:extLst>
          </p:cNvPr>
          <p:cNvSpPr>
            <a:spLocks noGrp="1"/>
          </p:cNvSpPr>
          <p:nvPr>
            <p:ph type="title"/>
          </p:nvPr>
        </p:nvSpPr>
        <p:spPr>
          <a:xfrm>
            <a:off x="1451579" y="10699"/>
            <a:ext cx="9603275" cy="1049235"/>
          </a:xfrm>
        </p:spPr>
        <p:txBody>
          <a:bodyPr vert="horz" lIns="91440" tIns="45720" rIns="91440" bIns="0" rtlCol="0">
            <a:normAutofit/>
          </a:bodyPr>
          <a:lstStyle/>
          <a:p>
            <a:r>
              <a:rPr lang="en-US" sz="4400" dirty="0">
                <a:latin typeface="Rockwell Extra Bold" panose="02060903040505020403" pitchFamily="18" charset="0"/>
              </a:rPr>
              <a:t>Screenshots</a:t>
            </a:r>
          </a:p>
        </p:txBody>
      </p:sp>
      <p:pic>
        <p:nvPicPr>
          <p:cNvPr id="17" name="Content Placeholder 16" descr="A screenshot of a computer&#10;&#10;Description automatically generated">
            <a:extLst>
              <a:ext uri="{FF2B5EF4-FFF2-40B4-BE49-F238E27FC236}">
                <a16:creationId xmlns:a16="http://schemas.microsoft.com/office/drawing/2014/main" id="{D6A05DD5-89D2-F989-6E60-1CAA5EACF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4519"/>
            <a:ext cx="5983483" cy="5248571"/>
          </a:xfrm>
          <a:prstGeom prst="rect">
            <a:avLst/>
          </a:prstGeom>
        </p:spPr>
      </p:pic>
      <p:pic>
        <p:nvPicPr>
          <p:cNvPr id="19" name="Content Placeholder 18" descr="A screenshot of a computer code&#10;&#10;Description automatically generated">
            <a:extLst>
              <a:ext uri="{FF2B5EF4-FFF2-40B4-BE49-F238E27FC236}">
                <a16:creationId xmlns:a16="http://schemas.microsoft.com/office/drawing/2014/main" id="{73D49261-7E0E-B2F6-26B3-29FA82ED4E2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83482" y="804519"/>
            <a:ext cx="6208517" cy="5248962"/>
          </a:xfrm>
        </p:spPr>
      </p:pic>
    </p:spTree>
    <p:extLst>
      <p:ext uri="{BB962C8B-B14F-4D97-AF65-F5344CB8AC3E}">
        <p14:creationId xmlns:p14="http://schemas.microsoft.com/office/powerpoint/2010/main" val="201257244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144</TotalTime>
  <Words>858</Words>
  <Application>Microsoft Office PowerPoint</Application>
  <PresentationFormat>Widescreen</PresentationFormat>
  <Paragraphs>72</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Aptos</vt:lpstr>
      <vt:lpstr>Arial</vt:lpstr>
      <vt:lpstr>Gill Sans MT</vt:lpstr>
      <vt:lpstr>Gill Sans MT (Body)</vt:lpstr>
      <vt:lpstr>Rockwell Extra Bold</vt:lpstr>
      <vt:lpstr>Times New Roman</vt:lpstr>
      <vt:lpstr>Wingdings</vt:lpstr>
      <vt:lpstr>Gallery</vt:lpstr>
      <vt:lpstr>From Dough to Data: Insights into Pizza Sales</vt:lpstr>
      <vt:lpstr>Introduction</vt:lpstr>
      <vt:lpstr>Objective</vt:lpstr>
      <vt:lpstr>Problem Statement </vt:lpstr>
      <vt:lpstr>Problem Statement </vt:lpstr>
      <vt:lpstr>Problem Statement </vt:lpstr>
      <vt:lpstr>How I started ?</vt:lpstr>
      <vt:lpstr>PowerPoint Presentation</vt:lpstr>
      <vt:lpstr>Screenshots</vt:lpstr>
      <vt:lpstr>Screenshots</vt:lpstr>
      <vt:lpstr>Screenshots</vt:lpstr>
      <vt:lpstr>Screenshots</vt:lpstr>
      <vt:lpstr>Screenshots</vt:lpstr>
      <vt:lpstr>Result of analysis</vt:lpstr>
      <vt:lpstr>Result of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Sanvi Ojha</dc:creator>
  <cp:lastModifiedBy>Sanvi Ojha</cp:lastModifiedBy>
  <cp:revision>9</cp:revision>
  <dcterms:created xsi:type="dcterms:W3CDTF">2024-11-22T10:07:09Z</dcterms:created>
  <dcterms:modified xsi:type="dcterms:W3CDTF">2024-11-25T04:53:34Z</dcterms:modified>
</cp:coreProperties>
</file>